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8" r:id="rId1"/>
  </p:sldMasterIdLst>
  <p:notesMasterIdLst>
    <p:notesMasterId r:id="rId12"/>
  </p:notesMasterIdLst>
  <p:sldIdLst>
    <p:sldId id="256" r:id="rId2"/>
    <p:sldId id="401" r:id="rId3"/>
    <p:sldId id="414" r:id="rId4"/>
    <p:sldId id="415" r:id="rId5"/>
    <p:sldId id="416" r:id="rId6"/>
    <p:sldId id="417" r:id="rId7"/>
    <p:sldId id="418" r:id="rId8"/>
    <p:sldId id="419" r:id="rId9"/>
    <p:sldId id="420" r:id="rId10"/>
    <p:sldId id="413"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fld id="{4A4CAE77-B8B1-49B7-9986-23DC29B73BCB}" type="datetime1">
              <a:rPr lang="en-US" smtClean="0"/>
              <a:pPr>
                <a:defRPr/>
              </a:pPr>
              <a:t>5/5/2020</a:t>
            </a:fld>
            <a:endParaRPr lang="en-US"/>
          </a:p>
        </p:txBody>
      </p:sp>
      <p:sp>
        <p:nvSpPr>
          <p:cNvPr id="17" name="Footer Placeholder 16"/>
          <p:cNvSpPr>
            <a:spLocks noGrp="1"/>
          </p:cNvSpPr>
          <p:nvPr>
            <p:ph type="ftr" sz="quarter" idx="11"/>
          </p:nvPr>
        </p:nvSpPr>
        <p:spPr>
          <a:xfrm>
            <a:off x="2898648" y="6355080"/>
            <a:ext cx="3474720" cy="365760"/>
          </a:xfrm>
        </p:spPr>
        <p:txBody>
          <a:bodyPr/>
          <a:lstStyle/>
          <a:p>
            <a:pPr>
              <a:defRPr/>
            </a:pPr>
            <a:r>
              <a:rPr lang="en-US" smtClean="0"/>
              <a:t>Author:RK</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29E3B3A6-35C4-4A4A-A93B-FEA2E3D83467}" type="slidenum">
              <a:rPr lang="en-US" smtClean="0"/>
              <a:pPr>
                <a:defRPr/>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5/5/2020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5/5/2020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5/5/2020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fld id="{86442F78-5EBF-4453-A097-83F2C8DFCA84}" type="datetime1">
              <a:rPr lang="en-US" smtClean="0"/>
              <a:pPr>
                <a:defRPr/>
              </a:pPr>
              <a:t>5/5/2020</a:t>
            </a:fld>
            <a:endParaRPr lang="en-US"/>
          </a:p>
        </p:txBody>
      </p:sp>
      <p:sp>
        <p:nvSpPr>
          <p:cNvPr id="5" name="Footer Placeholder 4"/>
          <p:cNvSpPr>
            <a:spLocks noGrp="1"/>
          </p:cNvSpPr>
          <p:nvPr>
            <p:ph type="ftr" sz="quarter" idx="11"/>
          </p:nvPr>
        </p:nvSpPr>
        <p:spPr>
          <a:xfrm>
            <a:off x="2898648" y="6355080"/>
            <a:ext cx="3474720" cy="365760"/>
          </a:xfrm>
        </p:spPr>
        <p:txBody>
          <a:bodyPr/>
          <a:lstStyle/>
          <a:p>
            <a:pPr>
              <a:defRPr/>
            </a:pPr>
            <a:r>
              <a:rPr lang="en-US" smtClean="0"/>
              <a:t>Author:RK</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30ECD9A4-5F66-4780-BB8E-330017FFA7D2}" type="slidenum">
              <a:rPr lang="en-US" smtClean="0"/>
              <a:pPr>
                <a:defRPr/>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5/5/2020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5/5/2020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5/5/2020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5/5/2020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5/5/2020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5/5/2020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fld id="{DA77A13B-D29E-4A31-9A3D-BDF778EEE264}" type="datetime1">
              <a:rPr lang="en-US" smtClean="0"/>
              <a:pPr>
                <a:defRPr/>
              </a:pPr>
              <a:t>5/5/2020</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1C30FFA0-8383-48F0-ABBC-CA0378A05A10}" type="slidenum">
              <a:rPr lang="en-US" smtClean="0"/>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5"/>
          <p:cNvSpPr>
            <a:spLocks noGrp="1"/>
          </p:cNvSpPr>
          <p:nvPr>
            <p:ph type="ctrTitle"/>
          </p:nvPr>
        </p:nvSpPr>
        <p:spPr>
          <a:xfrm>
            <a:off x="304800" y="838200"/>
            <a:ext cx="8458200" cy="19812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1900" b="1" dirty="0" smtClean="0">
                <a:solidFill>
                  <a:srgbClr val="FF0000"/>
                </a:solidFill>
              </a:rPr>
              <a:t>Topic: </a:t>
            </a:r>
            <a:r>
              <a:rPr lang="en-US" sz="2000" b="1" dirty="0" smtClean="0">
                <a:solidFill>
                  <a:srgbClr val="FF0000"/>
                </a:solidFill>
              </a:rPr>
              <a:t>Hire Purchase System - Accounting Entries in the Books of Hire Purchaser And Hire Seller – Part - </a:t>
            </a:r>
            <a:r>
              <a:rPr lang="en-US" sz="2000" b="1" dirty="0" smtClean="0">
                <a:solidFill>
                  <a:srgbClr val="FF0000"/>
                </a:solidFill>
              </a:rPr>
              <a:t>B</a:t>
            </a:r>
            <a:r>
              <a:rPr lang="en-US" sz="2000" b="1" dirty="0" smtClean="0">
                <a:solidFill>
                  <a:srgbClr val="FF0000"/>
                </a:solidFill>
              </a:rPr>
              <a:t> </a:t>
            </a:r>
            <a:endParaRPr lang="en-US" sz="2000" b="1" dirty="0">
              <a:solidFill>
                <a:srgbClr val="FF0000"/>
              </a:solidFill>
            </a:endParaRPr>
          </a:p>
        </p:txBody>
      </p:sp>
      <p:sp>
        <p:nvSpPr>
          <p:cNvPr id="6146" name="Subtitle 2"/>
          <p:cNvSpPr>
            <a:spLocks noGrp="1"/>
          </p:cNvSpPr>
          <p:nvPr>
            <p:ph type="subTitle" idx="1"/>
          </p:nvPr>
        </p:nvSpPr>
        <p:spPr>
          <a:xfrm>
            <a:off x="1219200" y="2895600"/>
            <a:ext cx="6934200" cy="3200400"/>
          </a:xfrm>
        </p:spPr>
        <p:txBody>
          <a:bodyPr>
            <a:normAutofit/>
          </a:bodyPr>
          <a:lstStyle/>
          <a:p>
            <a:pPr algn="ctr" eaLnBrk="1" hangingPunct="1"/>
            <a:endParaRPr lang="en-US" sz="4000" b="1" u="sng" dirty="0">
              <a:solidFill>
                <a:srgbClr val="FFFF00"/>
              </a:solidFill>
            </a:endParaRPr>
          </a:p>
          <a:p>
            <a:pPr algn="ctr" eaLnBrk="1" hangingPunct="1"/>
            <a:r>
              <a:rPr lang="en-US" sz="2000" b="1" u="sng" dirty="0">
                <a:solidFill>
                  <a:schemeClr val="tx1"/>
                </a:solidFill>
              </a:rPr>
              <a:t>Prepared By</a:t>
            </a:r>
          </a:p>
          <a:p>
            <a:pPr algn="ctr" eaLnBrk="1" hangingPunct="1">
              <a:spcBef>
                <a:spcPts val="200"/>
              </a:spcBef>
            </a:pPr>
            <a:r>
              <a:rPr lang="en-US" sz="2000" b="1" dirty="0">
                <a:solidFill>
                  <a:schemeClr val="tx1"/>
                </a:solidFill>
              </a:rPr>
              <a:t> Dr. SHAHID IQBAL </a:t>
            </a:r>
          </a:p>
          <a:p>
            <a:pPr algn="ctr" eaLnBrk="1" hangingPunct="1">
              <a:spcBef>
                <a:spcPts val="200"/>
              </a:spcBef>
            </a:pPr>
            <a:r>
              <a:rPr lang="en-US" sz="2000" b="1" dirty="0">
                <a:solidFill>
                  <a:schemeClr val="tx1"/>
                </a:solidFill>
              </a:rPr>
              <a:t>Guest Faculty</a:t>
            </a:r>
          </a:p>
          <a:p>
            <a:pPr algn="ctr" eaLnBrk="1" hangingPunct="1">
              <a:spcBef>
                <a:spcPts val="200"/>
              </a:spcBef>
            </a:pPr>
            <a:r>
              <a:rPr lang="en-US" sz="2000" b="1" cap="none" dirty="0" smtClean="0">
                <a:solidFill>
                  <a:schemeClr val="tx1"/>
                </a:solidFill>
              </a:rPr>
              <a:t>Marwari College, </a:t>
            </a:r>
            <a:r>
              <a:rPr lang="en-US" b="1" dirty="0" err="1" smtClean="0">
                <a:solidFill>
                  <a:schemeClr val="tx1"/>
                </a:solidFill>
              </a:rPr>
              <a:t>D</a:t>
            </a:r>
            <a:r>
              <a:rPr lang="en-US" sz="2000" b="1" cap="none" dirty="0" err="1" smtClean="0">
                <a:solidFill>
                  <a:schemeClr val="tx1"/>
                </a:solidFill>
              </a:rPr>
              <a:t>arbhanga</a:t>
            </a:r>
            <a:r>
              <a:rPr lang="en-US" sz="2000" b="1" cap="none" dirty="0" smtClean="0">
                <a:solidFill>
                  <a:schemeClr val="tx1"/>
                </a:solidFill>
              </a:rPr>
              <a:t>,</a:t>
            </a:r>
          </a:p>
          <a:p>
            <a:pPr algn="ctr" eaLnBrk="1" hangingPunct="1">
              <a:spcBef>
                <a:spcPts val="200"/>
              </a:spcBef>
            </a:pPr>
            <a:r>
              <a:rPr lang="en-US" sz="2000" b="1" cap="none" dirty="0" smtClean="0">
                <a:solidFill>
                  <a:schemeClr val="tx1"/>
                </a:solidFill>
              </a:rPr>
              <a:t>Mobile no. and </a:t>
            </a:r>
            <a:r>
              <a:rPr lang="en-US" sz="2000" b="1" cap="none" dirty="0" err="1" smtClean="0">
                <a:solidFill>
                  <a:schemeClr val="tx1"/>
                </a:solidFill>
              </a:rPr>
              <a:t>whatsup</a:t>
            </a:r>
            <a:r>
              <a:rPr lang="en-US" sz="2000" b="1" cap="none" dirty="0" smtClean="0">
                <a:solidFill>
                  <a:schemeClr val="tx1"/>
                </a:solidFill>
              </a:rPr>
              <a:t> no. : 7004160257</a:t>
            </a:r>
          </a:p>
          <a:p>
            <a:pPr algn="ctr" eaLnBrk="1" hangingPunct="1">
              <a:spcBef>
                <a:spcPts val="200"/>
              </a:spcBef>
            </a:pPr>
            <a:r>
              <a:rPr lang="en-US" sz="2000" b="1" cap="none" dirty="0" smtClean="0">
                <a:solidFill>
                  <a:schemeClr val="tx1"/>
                </a:solidFill>
              </a:rPr>
              <a:t>Email ID: shahidlnmu@gmail.Com</a:t>
            </a:r>
          </a:p>
          <a:p>
            <a:pPr algn="ctr" eaLnBrk="1" hangingPunct="1">
              <a:spcBef>
                <a:spcPts val="200"/>
              </a:spcBef>
            </a:pPr>
            <a:endParaRPr lang="en-US" sz="2500" b="1" dirty="0">
              <a:solidFill>
                <a:srgbClr val="FF0000"/>
              </a:solidFill>
            </a:endParaRPr>
          </a:p>
          <a:p>
            <a:pPr algn="ctr" eaLnBrk="1" hangingPunct="1"/>
            <a:endParaRPr lang="en-US" b="1" dirty="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10</a:t>
            </a:fld>
            <a:endParaRPr lang="en-US" dirty="0"/>
          </a:p>
        </p:txBody>
      </p:sp>
      <p:sp>
        <p:nvSpPr>
          <p:cNvPr id="5"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Rectangle 3"/>
          <p:cNvSpPr/>
          <p:nvPr/>
        </p:nvSpPr>
        <p:spPr>
          <a:xfrm>
            <a:off x="457200" y="457200"/>
            <a:ext cx="8382000" cy="6186309"/>
          </a:xfrm>
          <a:prstGeom prst="rect">
            <a:avLst/>
          </a:prstGeom>
        </p:spPr>
        <p:txBody>
          <a:bodyPr wrap="square">
            <a:spAutoFit/>
          </a:bodyPr>
          <a:lstStyle/>
          <a:p>
            <a:pPr algn="just"/>
            <a:r>
              <a:rPr lang="en-US" sz="2600" b="1" dirty="0" smtClean="0">
                <a:solidFill>
                  <a:srgbClr val="FF0000"/>
                </a:solidFill>
                <a:latin typeface="Calibri" pitchFamily="34" charset="0"/>
                <a:cs typeface="Calibri" pitchFamily="34" charset="0"/>
              </a:rPr>
              <a:t>I (B) Credit Purchase with Interest </a:t>
            </a:r>
            <a:r>
              <a:rPr lang="en-US" sz="2600" b="1" dirty="0" smtClean="0">
                <a:solidFill>
                  <a:srgbClr val="FF0000"/>
                </a:solidFill>
                <a:latin typeface="Calibri" pitchFamily="34" charset="0"/>
                <a:cs typeface="Calibri" pitchFamily="34" charset="0"/>
              </a:rPr>
              <a:t>Method:</a:t>
            </a:r>
          </a:p>
          <a:p>
            <a:pPr algn="just">
              <a:lnSpc>
                <a:spcPct val="50000"/>
              </a:lnSpc>
            </a:pPr>
            <a:endParaRPr lang="en-US" sz="2400" b="1" dirty="0" smtClean="0">
              <a:solidFill>
                <a:srgbClr val="FF0000"/>
              </a:solidFill>
              <a:latin typeface="Calibri" pitchFamily="34" charset="0"/>
              <a:cs typeface="Calibri" pitchFamily="34" charset="0"/>
            </a:endParaRPr>
          </a:p>
          <a:p>
            <a:pPr algn="just"/>
            <a:r>
              <a:rPr lang="en-US" sz="2400" dirty="0" smtClean="0">
                <a:latin typeface="Calibri" pitchFamily="34" charset="0"/>
                <a:cs typeface="Calibri" pitchFamily="34" charset="0"/>
              </a:rPr>
              <a:t>This method considers the assets acquired on hire purchase basis as acquired on outright credit basis with interest. Therefore, on the date of signing the hire purchase agreement, the asset acquired is debited to Asset A/c with cash price and Hire Seller’s A/c is credited in the books of the hire purchaser. The important features of this method are as follows</a:t>
            </a:r>
            <a:r>
              <a:rPr lang="en-US" sz="2400" dirty="0" smtClean="0">
                <a:latin typeface="Calibri" pitchFamily="34" charset="0"/>
                <a:cs typeface="Calibri" pitchFamily="34" charset="0"/>
              </a:rPr>
              <a:t>.</a:t>
            </a:r>
          </a:p>
          <a:p>
            <a:pPr algn="just">
              <a:lnSpc>
                <a:spcPct val="50000"/>
              </a:lnSpc>
            </a:pPr>
            <a:endParaRPr lang="en-US" sz="2400" dirty="0" smtClean="0">
              <a:latin typeface="Calibri" pitchFamily="34" charset="0"/>
              <a:cs typeface="Calibri" pitchFamily="34" charset="0"/>
            </a:endParaRPr>
          </a:p>
          <a:p>
            <a:pPr marL="457200" lvl="0" indent="-457200" algn="just">
              <a:buFont typeface="+mj-lt"/>
              <a:buAutoNum type="arabicPeriod"/>
            </a:pPr>
            <a:r>
              <a:rPr lang="en-US" sz="2400" dirty="0" smtClean="0">
                <a:latin typeface="Calibri" pitchFamily="34" charset="0"/>
                <a:cs typeface="Calibri" pitchFamily="34" charset="0"/>
              </a:rPr>
              <a:t>As the asset acquired (on hire purchase basis) is considered as acquired on outright credit basis, cash purchase price (of the assets) is debited to the Asset A/c crediting Hire Seller’s A/c on the date of signing the hire purchase agreement.</a:t>
            </a:r>
          </a:p>
          <a:p>
            <a:pPr marL="457200" lvl="0" indent="-457200" algn="just">
              <a:buFont typeface="+mj-lt"/>
              <a:buAutoNum type="arabicPeriod"/>
            </a:pPr>
            <a:r>
              <a:rPr lang="en-US" sz="2400" dirty="0" smtClean="0">
                <a:latin typeface="Calibri" pitchFamily="34" charset="0"/>
                <a:cs typeface="Calibri" pitchFamily="34" charset="0"/>
              </a:rPr>
              <a:t>Down payment made, if any, at the time of signing hire purchase agreement is considered as a payment made to the hire vendor on account. Hence, an entry debiting Hire Seller’s A/c and crediting Bank/Cash A/c is passed</a:t>
            </a:r>
            <a:r>
              <a:rPr lang="en-US" sz="24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Rectangle 3"/>
          <p:cNvSpPr/>
          <p:nvPr/>
        </p:nvSpPr>
        <p:spPr>
          <a:xfrm>
            <a:off x="457200" y="457200"/>
            <a:ext cx="8382000" cy="6001643"/>
          </a:xfrm>
          <a:prstGeom prst="rect">
            <a:avLst/>
          </a:prstGeom>
        </p:spPr>
        <p:txBody>
          <a:bodyPr wrap="square">
            <a:spAutoFit/>
          </a:bodyPr>
          <a:lstStyle/>
          <a:p>
            <a:pPr marL="457200" lvl="0" indent="-457200" algn="just">
              <a:buFont typeface="+mj-lt"/>
              <a:buAutoNum type="arabicPeriod" startAt="3"/>
            </a:pPr>
            <a:r>
              <a:rPr lang="en-US" sz="2400" dirty="0" smtClean="0">
                <a:latin typeface="Calibri" pitchFamily="34" charset="0"/>
                <a:cs typeface="Calibri" pitchFamily="34" charset="0"/>
              </a:rPr>
              <a:t>Interest </a:t>
            </a:r>
            <a:r>
              <a:rPr lang="en-US" sz="2400" dirty="0" smtClean="0">
                <a:latin typeface="Calibri" pitchFamily="34" charset="0"/>
                <a:cs typeface="Calibri" pitchFamily="34" charset="0"/>
              </a:rPr>
              <a:t>on the outstanding balance of the cash price of the asset acquired is brought into</a:t>
            </a:r>
          </a:p>
          <a:p>
            <a:pPr marL="457200" indent="-457200" algn="just">
              <a:buFont typeface="+mj-lt"/>
              <a:buAutoNum type="arabicPeriod" startAt="3"/>
            </a:pPr>
            <a:r>
              <a:rPr lang="en-US" sz="2400" dirty="0" smtClean="0">
                <a:latin typeface="Calibri" pitchFamily="34" charset="0"/>
                <a:cs typeface="Calibri" pitchFamily="34" charset="0"/>
              </a:rPr>
              <a:t>book, at the end of each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by debiting Interest A/c and crediting Hire Seller’s A/c.</a:t>
            </a:r>
          </a:p>
          <a:p>
            <a:pPr marL="457200" lvl="0" indent="-457200" algn="just">
              <a:buFont typeface="+mj-lt"/>
              <a:buAutoNum type="arabicPeriod" startAt="3"/>
            </a:pPr>
            <a:r>
              <a:rPr lang="en-US" sz="2400" dirty="0" smtClean="0">
                <a:latin typeface="Calibri" pitchFamily="34" charset="0"/>
                <a:cs typeface="Calibri" pitchFamily="34" charset="0"/>
              </a:rPr>
              <a:t>Each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paid is treated as a payment made to the hire vendor on account by</a:t>
            </a:r>
          </a:p>
          <a:p>
            <a:pPr marL="457200" indent="-457200" algn="just">
              <a:buFont typeface="+mj-lt"/>
              <a:buAutoNum type="arabicPeriod" startAt="3"/>
            </a:pPr>
            <a:r>
              <a:rPr lang="en-US" sz="2400" dirty="0" smtClean="0">
                <a:latin typeface="Calibri" pitchFamily="34" charset="0"/>
                <a:cs typeface="Calibri" pitchFamily="34" charset="0"/>
              </a:rPr>
              <a:t>debiting Hire Seller’s A/c and crediting Bank/Cash A/c.</a:t>
            </a:r>
          </a:p>
          <a:p>
            <a:pPr marL="457200" lvl="0" indent="-457200" algn="just">
              <a:buFont typeface="+mj-lt"/>
              <a:buAutoNum type="arabicPeriod" startAt="3"/>
            </a:pPr>
            <a:r>
              <a:rPr lang="en-US" sz="2400" dirty="0" smtClean="0">
                <a:latin typeface="Calibri" pitchFamily="34" charset="0"/>
                <a:cs typeface="Calibri" pitchFamily="34" charset="0"/>
              </a:rPr>
              <a:t>Depreciation computed on the basis of cash price of asset is charged annually (accounting year) by debiting Depreciation A/c and crediting the Asset A/c.</a:t>
            </a:r>
          </a:p>
          <a:p>
            <a:pPr marL="457200" lvl="0" indent="-457200" algn="just">
              <a:buFont typeface="+mj-lt"/>
              <a:buAutoNum type="arabicPeriod" startAt="3"/>
            </a:pPr>
            <a:r>
              <a:rPr lang="en-US" sz="2400" dirty="0" smtClean="0">
                <a:latin typeface="Calibri" pitchFamily="34" charset="0"/>
                <a:cs typeface="Calibri" pitchFamily="34" charset="0"/>
              </a:rPr>
              <a:t>At the end of each accounting year, both the interest and depreciation are transferred to the Profit and Loss A/c by debiting Profit and Loss A/c, and crediting Interest A/c and Depreciation A/c</a:t>
            </a:r>
            <a:r>
              <a:rPr lang="en-US" sz="2400" dirty="0" smtClean="0">
                <a:latin typeface="Calibri" pitchFamily="34" charset="0"/>
                <a:cs typeface="Calibri" pitchFamily="34" charset="0"/>
              </a:rPr>
              <a:t>.</a:t>
            </a:r>
          </a:p>
          <a:p>
            <a:pPr marL="457200" indent="-457200" algn="just"/>
            <a:r>
              <a:rPr lang="en-US" sz="2400" dirty="0" smtClean="0"/>
              <a:t>	</a:t>
            </a:r>
            <a:endParaRPr lang="en-US" sz="2400" dirty="0" smtClean="0"/>
          </a:p>
          <a:p>
            <a:pPr marL="457200" indent="-457200" algn="just"/>
            <a:r>
              <a:rPr lang="en-US" sz="2400" dirty="0" smtClean="0"/>
              <a:t>	</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Rectangle 3"/>
          <p:cNvSpPr/>
          <p:nvPr/>
        </p:nvSpPr>
        <p:spPr>
          <a:xfrm>
            <a:off x="457200" y="457200"/>
            <a:ext cx="8382000" cy="6370975"/>
          </a:xfrm>
          <a:prstGeom prst="rect">
            <a:avLst/>
          </a:prstGeom>
        </p:spPr>
        <p:txBody>
          <a:bodyPr wrap="square">
            <a:spAutoFit/>
          </a:bodyPr>
          <a:lstStyle/>
          <a:p>
            <a:pPr marL="457200" indent="-457200"/>
            <a:r>
              <a:rPr lang="en-US" sz="2400" dirty="0" smtClean="0">
                <a:latin typeface="Calibri" pitchFamily="34" charset="0"/>
                <a:cs typeface="Calibri" pitchFamily="34" charset="0"/>
              </a:rPr>
              <a:t>	</a:t>
            </a:r>
            <a:r>
              <a:rPr lang="en-US" sz="2400" b="1" dirty="0" smtClean="0">
                <a:solidFill>
                  <a:srgbClr val="002060"/>
                </a:solidFill>
                <a:latin typeface="Calibri" pitchFamily="34" charset="0"/>
                <a:cs typeface="Calibri" pitchFamily="34" charset="0"/>
              </a:rPr>
              <a:t>In </a:t>
            </a:r>
            <a:r>
              <a:rPr lang="en-US" sz="2400" b="1" dirty="0" smtClean="0">
                <a:solidFill>
                  <a:srgbClr val="002060"/>
                </a:solidFill>
                <a:latin typeface="Calibri" pitchFamily="34" charset="0"/>
                <a:cs typeface="Calibri" pitchFamily="34" charset="0"/>
              </a:rPr>
              <a:t>the light of the above introduction, an analysis of entries </a:t>
            </a:r>
            <a:r>
              <a:rPr lang="en-US" sz="2400" b="1" dirty="0" smtClean="0">
                <a:solidFill>
                  <a:srgbClr val="002060"/>
                </a:solidFill>
                <a:latin typeface="Calibri" pitchFamily="34" charset="0"/>
                <a:cs typeface="Calibri" pitchFamily="34" charset="0"/>
              </a:rPr>
              <a:t>for hire </a:t>
            </a:r>
            <a:r>
              <a:rPr lang="en-US" sz="2400" b="1" dirty="0" smtClean="0">
                <a:solidFill>
                  <a:srgbClr val="002060"/>
                </a:solidFill>
                <a:latin typeface="Calibri" pitchFamily="34" charset="0"/>
                <a:cs typeface="Calibri" pitchFamily="34" charset="0"/>
              </a:rPr>
              <a:t>purchase transactions under Credit Purchase with Interest Method is made below</a:t>
            </a:r>
            <a:r>
              <a:rPr lang="en-US" sz="2400" b="1" dirty="0" smtClean="0">
                <a:solidFill>
                  <a:srgbClr val="002060"/>
                </a:solidFill>
                <a:latin typeface="Calibri" pitchFamily="34" charset="0"/>
                <a:cs typeface="Calibri" pitchFamily="34" charset="0"/>
              </a:rPr>
              <a:t>.</a:t>
            </a:r>
          </a:p>
          <a:p>
            <a:pPr marL="457200" indent="-457200" algn="just">
              <a:lnSpc>
                <a:spcPct val="50000"/>
              </a:lnSpc>
            </a:pPr>
            <a:endParaRPr lang="en-US" sz="24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(1) For </a:t>
            </a:r>
            <a:r>
              <a:rPr lang="en-US" sz="2400" dirty="0" smtClean="0">
                <a:latin typeface="Calibri" pitchFamily="34" charset="0"/>
                <a:cs typeface="Calibri" pitchFamily="34" charset="0"/>
              </a:rPr>
              <a:t>recording the asset acquired on hire purchase basis, the following entry is passed for the cash price of the asset so acquired and this entry is passed on the date of signing the hire purchase agreement.</a:t>
            </a:r>
          </a:p>
          <a:p>
            <a:pPr algn="just"/>
            <a:r>
              <a:rPr lang="en-US" sz="2400" dirty="0" smtClean="0">
                <a:latin typeface="Calibri" pitchFamily="34" charset="0"/>
                <a:cs typeface="Calibri" pitchFamily="34" charset="0"/>
              </a:rPr>
              <a:t>		Asset </a:t>
            </a:r>
            <a:r>
              <a:rPr lang="en-US" sz="2400" dirty="0" smtClean="0">
                <a:latin typeface="Calibri" pitchFamily="34" charset="0"/>
                <a:cs typeface="Calibri" pitchFamily="34" charset="0"/>
              </a:rPr>
              <a:t>A/c	</a:t>
            </a:r>
            <a:r>
              <a:rPr lang="en-US" sz="2400" dirty="0" smtClean="0">
                <a:latin typeface="Calibri" pitchFamily="34" charset="0"/>
                <a:cs typeface="Calibri" pitchFamily="34" charset="0"/>
              </a:rPr>
              <a:t>		Dr.</a:t>
            </a: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Hire </a:t>
            </a:r>
            <a:r>
              <a:rPr lang="en-US" sz="2400" dirty="0" smtClean="0">
                <a:latin typeface="Calibri" pitchFamily="34" charset="0"/>
                <a:cs typeface="Calibri" pitchFamily="34" charset="0"/>
              </a:rPr>
              <a:t>Seller’s   A/c</a:t>
            </a: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cash price of the asset acquired on hire purchase basis</a:t>
            </a:r>
            <a:r>
              <a:rPr lang="en-US" sz="2000" dirty="0" smtClean="0">
                <a:latin typeface="Calibri" pitchFamily="34" charset="0"/>
                <a:cs typeface="Calibri" pitchFamily="34" charset="0"/>
              </a:rPr>
              <a:t>)</a:t>
            </a:r>
          </a:p>
          <a:p>
            <a:pPr algn="just">
              <a:lnSpc>
                <a:spcPct val="50000"/>
              </a:lnSpc>
            </a:pPr>
            <a:endParaRPr lang="en-US" sz="24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(2) For </a:t>
            </a:r>
            <a:r>
              <a:rPr lang="en-US" sz="2400" dirty="0" smtClean="0">
                <a:latin typeface="Calibri" pitchFamily="34" charset="0"/>
                <a:cs typeface="Calibri" pitchFamily="34" charset="0"/>
              </a:rPr>
              <a:t>recording the down payment made, if any, the following entry is passed. It may be noted here that the down payment is made to hire seller on account.</a:t>
            </a:r>
          </a:p>
          <a:p>
            <a:pPr algn="just"/>
            <a:r>
              <a:rPr lang="en-US" sz="2400" dirty="0" smtClean="0">
                <a:latin typeface="Calibri" pitchFamily="34" charset="0"/>
                <a:cs typeface="Calibri" pitchFamily="34" charset="0"/>
              </a:rPr>
              <a:t>		Hire </a:t>
            </a:r>
            <a:r>
              <a:rPr lang="en-US" sz="2400" dirty="0" smtClean="0">
                <a:latin typeface="Calibri" pitchFamily="34" charset="0"/>
                <a:cs typeface="Calibri" pitchFamily="34" charset="0"/>
              </a:rPr>
              <a:t>Seller’s A/c	</a:t>
            </a:r>
            <a:r>
              <a:rPr lang="en-US" sz="2400" dirty="0" smtClean="0">
                <a:latin typeface="Calibri" pitchFamily="34" charset="0"/>
                <a:cs typeface="Calibri" pitchFamily="34" charset="0"/>
              </a:rPr>
              <a:t>	Dr</a:t>
            </a:r>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Bank/Cash </a:t>
            </a:r>
            <a:r>
              <a:rPr lang="en-US" sz="2400" dirty="0" smtClean="0">
                <a:latin typeface="Calibri" pitchFamily="34" charset="0"/>
                <a:cs typeface="Calibri" pitchFamily="34" charset="0"/>
              </a:rPr>
              <a:t>	A/c</a:t>
            </a:r>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 of down payment made</a:t>
            </a:r>
            <a:r>
              <a:rPr lang="en-US" sz="2000" dirty="0" smtClean="0">
                <a:latin typeface="Calibri" pitchFamily="34" charset="0"/>
                <a:cs typeface="Calibri" pitchFamily="34" charset="0"/>
              </a:rPr>
              <a:t>)</a:t>
            </a:r>
            <a:endParaRPr lang="en-US" sz="2000" dirty="0" smtClean="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Rectangle 3"/>
          <p:cNvSpPr/>
          <p:nvPr/>
        </p:nvSpPr>
        <p:spPr>
          <a:xfrm>
            <a:off x="457200" y="457200"/>
            <a:ext cx="8382000" cy="6186309"/>
          </a:xfrm>
          <a:prstGeom prst="rect">
            <a:avLst/>
          </a:prstGeom>
        </p:spPr>
        <p:txBody>
          <a:bodyPr wrap="square">
            <a:spAutoFit/>
          </a:bodyPr>
          <a:lstStyle/>
          <a:p>
            <a:pPr algn="just"/>
            <a:r>
              <a:rPr lang="en-US" sz="2400" dirty="0" smtClean="0">
                <a:latin typeface="Calibri" pitchFamily="34" charset="0"/>
                <a:cs typeface="Calibri" pitchFamily="34" charset="0"/>
              </a:rPr>
              <a:t>For the purpose of recording the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amount paid, the procedure differs (as under  Asset Accrual Method) from annual </a:t>
            </a:r>
            <a:r>
              <a:rPr lang="en-US" sz="2400" dirty="0" smtClean="0">
                <a:latin typeface="Calibri" pitchFamily="34" charset="0"/>
                <a:cs typeface="Calibri" pitchFamily="34" charset="0"/>
              </a:rPr>
              <a:t>installments </a:t>
            </a:r>
            <a:r>
              <a:rPr lang="en-US" sz="2400" dirty="0" smtClean="0">
                <a:latin typeface="Calibri" pitchFamily="34" charset="0"/>
                <a:cs typeface="Calibri" pitchFamily="34" charset="0"/>
              </a:rPr>
              <a:t>to half-yearly, quarterly, </a:t>
            </a:r>
            <a:r>
              <a:rPr lang="en-US" sz="2400" i="1" dirty="0" smtClean="0">
                <a:latin typeface="Calibri" pitchFamily="34" charset="0"/>
                <a:cs typeface="Calibri" pitchFamily="34" charset="0"/>
              </a:rPr>
              <a:t>etc</a:t>
            </a:r>
            <a:r>
              <a:rPr lang="en-US" sz="2400" dirty="0" smtClean="0">
                <a:latin typeface="Calibri" pitchFamily="34" charset="0"/>
                <a:cs typeface="Calibri" pitchFamily="34" charset="0"/>
              </a:rPr>
              <a:t>. In the case of </a:t>
            </a:r>
            <a:r>
              <a:rPr lang="en-US" sz="2400" b="1" dirty="0" smtClean="0">
                <a:latin typeface="Calibri" pitchFamily="34" charset="0"/>
                <a:cs typeface="Calibri" pitchFamily="34" charset="0"/>
              </a:rPr>
              <a:t>annual </a:t>
            </a:r>
            <a:r>
              <a:rPr lang="en-US" sz="2400" b="1" dirty="0" smtClean="0">
                <a:latin typeface="Calibri" pitchFamily="34" charset="0"/>
                <a:cs typeface="Calibri" pitchFamily="34" charset="0"/>
              </a:rPr>
              <a:t>installments</a:t>
            </a:r>
            <a:r>
              <a:rPr lang="en-US" sz="2400" dirty="0" smtClean="0">
                <a:latin typeface="Calibri" pitchFamily="34" charset="0"/>
                <a:cs typeface="Calibri" pitchFamily="34" charset="0"/>
              </a:rPr>
              <a:t>, the following four entries are passed at the end of each of the annual </a:t>
            </a:r>
            <a:r>
              <a:rPr lang="en-US" sz="2400" dirty="0" smtClean="0">
                <a:latin typeface="Calibri" pitchFamily="34" charset="0"/>
                <a:cs typeface="Calibri" pitchFamily="34" charset="0"/>
              </a:rPr>
              <a:t>installments.</a:t>
            </a:r>
          </a:p>
          <a:p>
            <a:pPr algn="just">
              <a:lnSpc>
                <a:spcPct val="50000"/>
              </a:lnSpc>
            </a:pPr>
            <a:endParaRPr lang="en-US" sz="24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(3) For </a:t>
            </a:r>
            <a:r>
              <a:rPr lang="en-US" sz="2400" dirty="0" smtClean="0">
                <a:latin typeface="Calibri" pitchFamily="34" charset="0"/>
                <a:cs typeface="Calibri" pitchFamily="34" charset="0"/>
              </a:rPr>
              <a:t>recording the amount of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interest due to the hire vendor, the following entry is passed.</a:t>
            </a:r>
          </a:p>
          <a:p>
            <a:pPr algn="just"/>
            <a:r>
              <a:rPr lang="en-US" sz="2400" dirty="0" smtClean="0">
                <a:latin typeface="Calibri" pitchFamily="34" charset="0"/>
                <a:cs typeface="Calibri" pitchFamily="34" charset="0"/>
              </a:rPr>
              <a:t>		Interest </a:t>
            </a:r>
            <a:r>
              <a:rPr lang="en-US" sz="2400" dirty="0" smtClean="0">
                <a:latin typeface="Calibri" pitchFamily="34" charset="0"/>
                <a:cs typeface="Calibri" pitchFamily="34" charset="0"/>
              </a:rPr>
              <a:t>A/c	</a:t>
            </a:r>
            <a:r>
              <a:rPr lang="en-US" sz="2400" dirty="0" smtClean="0">
                <a:latin typeface="Calibri" pitchFamily="34" charset="0"/>
                <a:cs typeface="Calibri" pitchFamily="34" charset="0"/>
              </a:rPr>
              <a:t>		Dr</a:t>
            </a:r>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Hire Seller’s </a:t>
            </a:r>
            <a:r>
              <a:rPr lang="en-US" sz="2400" dirty="0" smtClean="0">
                <a:latin typeface="Calibri" pitchFamily="34" charset="0"/>
                <a:cs typeface="Calibri" pitchFamily="34" charset="0"/>
              </a:rPr>
              <a:t>A/c</a:t>
            </a: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 of </a:t>
            </a:r>
            <a:r>
              <a:rPr lang="en-US" sz="2000" dirty="0" smtClean="0">
                <a:latin typeface="Calibri" pitchFamily="34" charset="0"/>
                <a:cs typeface="Calibri" pitchFamily="34" charset="0"/>
              </a:rPr>
              <a:t>installment </a:t>
            </a:r>
            <a:r>
              <a:rPr lang="en-US" sz="2000" dirty="0" smtClean="0">
                <a:latin typeface="Calibri" pitchFamily="34" charset="0"/>
                <a:cs typeface="Calibri" pitchFamily="34" charset="0"/>
              </a:rPr>
              <a:t>interest due</a:t>
            </a:r>
            <a:r>
              <a:rPr lang="en-US" sz="2000" dirty="0" smtClean="0">
                <a:latin typeface="Calibri" pitchFamily="34" charset="0"/>
                <a:cs typeface="Calibri" pitchFamily="34" charset="0"/>
              </a:rPr>
              <a:t>)</a:t>
            </a:r>
          </a:p>
          <a:p>
            <a:pPr algn="just">
              <a:lnSpc>
                <a:spcPct val="50000"/>
              </a:lnSpc>
            </a:pPr>
            <a:endParaRPr lang="en-US" sz="24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(4) For </a:t>
            </a:r>
            <a:r>
              <a:rPr lang="en-US" sz="2400" dirty="0" smtClean="0">
                <a:latin typeface="Calibri" pitchFamily="34" charset="0"/>
                <a:cs typeface="Calibri" pitchFamily="34" charset="0"/>
              </a:rPr>
              <a:t>recording the payment of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amount to the hire vendor, the following entry is passed.</a:t>
            </a:r>
          </a:p>
          <a:p>
            <a:pPr algn="just"/>
            <a:r>
              <a:rPr lang="en-US" sz="2400" dirty="0" smtClean="0">
                <a:latin typeface="Calibri" pitchFamily="34" charset="0"/>
                <a:cs typeface="Calibri" pitchFamily="34" charset="0"/>
              </a:rPr>
              <a:t>		Hire </a:t>
            </a:r>
            <a:r>
              <a:rPr lang="en-US" sz="2400" dirty="0" smtClean="0">
                <a:latin typeface="Calibri" pitchFamily="34" charset="0"/>
                <a:cs typeface="Calibri" pitchFamily="34" charset="0"/>
              </a:rPr>
              <a:t>Seller’s A/c	</a:t>
            </a:r>
            <a:r>
              <a:rPr lang="en-US" sz="2400" dirty="0" smtClean="0">
                <a:latin typeface="Calibri" pitchFamily="34" charset="0"/>
                <a:cs typeface="Calibri" pitchFamily="34" charset="0"/>
              </a:rPr>
              <a:t>	Dr</a:t>
            </a:r>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Bank/Cash A/c	</a:t>
            </a: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 of </a:t>
            </a:r>
            <a:r>
              <a:rPr lang="en-US" sz="2000" dirty="0" smtClean="0">
                <a:latin typeface="Calibri" pitchFamily="34" charset="0"/>
                <a:cs typeface="Calibri" pitchFamily="34" charset="0"/>
              </a:rPr>
              <a:t>installment </a:t>
            </a:r>
            <a:r>
              <a:rPr lang="en-US" sz="2000" dirty="0" smtClean="0">
                <a:latin typeface="Calibri" pitchFamily="34" charset="0"/>
                <a:cs typeface="Calibri" pitchFamily="34" charset="0"/>
              </a:rPr>
              <a:t>paid</a:t>
            </a:r>
            <a:r>
              <a:rPr lang="en-US" sz="2000" dirty="0" smtClean="0">
                <a:latin typeface="Calibri" pitchFamily="34" charset="0"/>
                <a:cs typeface="Calibri" pitchFamily="34" charset="0"/>
              </a:rPr>
              <a:t>)</a:t>
            </a:r>
            <a:endParaRPr lang="en-US" sz="20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Rectangle 3"/>
          <p:cNvSpPr/>
          <p:nvPr/>
        </p:nvSpPr>
        <p:spPr>
          <a:xfrm>
            <a:off x="457200" y="572750"/>
            <a:ext cx="8382000" cy="5016758"/>
          </a:xfrm>
          <a:prstGeom prst="rect">
            <a:avLst/>
          </a:prstGeom>
        </p:spPr>
        <p:txBody>
          <a:bodyPr wrap="square">
            <a:spAutoFit/>
          </a:bodyPr>
          <a:lstStyle/>
          <a:p>
            <a:pPr lvl="0" algn="just"/>
            <a:r>
              <a:rPr lang="en-US" sz="2400" dirty="0" smtClean="0">
                <a:latin typeface="Calibri" pitchFamily="34" charset="0"/>
                <a:cs typeface="Calibri" pitchFamily="34" charset="0"/>
              </a:rPr>
              <a:t>(5) For </a:t>
            </a:r>
            <a:r>
              <a:rPr lang="en-US" sz="2400" dirty="0" smtClean="0">
                <a:latin typeface="Calibri" pitchFamily="34" charset="0"/>
                <a:cs typeface="Calibri" pitchFamily="34" charset="0"/>
              </a:rPr>
              <a:t>recording the depreciation on the asset, the following entry is passed at the end of the year.</a:t>
            </a:r>
          </a:p>
          <a:p>
            <a:pPr algn="just"/>
            <a:r>
              <a:rPr lang="en-US" sz="2400" dirty="0" smtClean="0">
                <a:latin typeface="Calibri" pitchFamily="34" charset="0"/>
                <a:cs typeface="Calibri" pitchFamily="34" charset="0"/>
              </a:rPr>
              <a:t>		Depreciation </a:t>
            </a:r>
            <a:r>
              <a:rPr lang="en-US" sz="2400" dirty="0" smtClean="0">
                <a:latin typeface="Calibri" pitchFamily="34" charset="0"/>
                <a:cs typeface="Calibri" pitchFamily="34" charset="0"/>
              </a:rPr>
              <a:t>A/c	</a:t>
            </a:r>
            <a:r>
              <a:rPr lang="en-US" sz="2400" dirty="0" smtClean="0">
                <a:latin typeface="Calibri" pitchFamily="34" charset="0"/>
                <a:cs typeface="Calibri" pitchFamily="34" charset="0"/>
              </a:rPr>
              <a:t>	Dr</a:t>
            </a:r>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Asset A/c	</a:t>
            </a: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 of depreciation charge</a:t>
            </a:r>
            <a:r>
              <a:rPr lang="en-US" sz="2000" dirty="0" smtClean="0">
                <a:latin typeface="Calibri" pitchFamily="34" charset="0"/>
                <a:cs typeface="Calibri" pitchFamily="34" charset="0"/>
              </a:rPr>
              <a:t>)</a:t>
            </a:r>
          </a:p>
          <a:p>
            <a:pPr algn="just">
              <a:lnSpc>
                <a:spcPct val="50000"/>
              </a:lnSpc>
            </a:pPr>
            <a:endParaRPr lang="en-US" sz="24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(6) For </a:t>
            </a:r>
            <a:r>
              <a:rPr lang="en-US" sz="2400" dirty="0" smtClean="0">
                <a:latin typeface="Calibri" pitchFamily="34" charset="0"/>
                <a:cs typeface="Calibri" pitchFamily="34" charset="0"/>
              </a:rPr>
              <a:t>transferring the amounts of interest and depreciation to the Profit and Loss A/c, the following entry is passed at the end of the accounting year.</a:t>
            </a:r>
          </a:p>
          <a:p>
            <a:pPr algn="just"/>
            <a:r>
              <a:rPr lang="en-US" sz="2400" dirty="0" smtClean="0">
                <a:latin typeface="Calibri" pitchFamily="34" charset="0"/>
                <a:cs typeface="Calibri" pitchFamily="34" charset="0"/>
              </a:rPr>
              <a:t>		Profit </a:t>
            </a:r>
            <a:r>
              <a:rPr lang="en-US" sz="2400" dirty="0" smtClean="0">
                <a:latin typeface="Calibri" pitchFamily="34" charset="0"/>
                <a:cs typeface="Calibri" pitchFamily="34" charset="0"/>
              </a:rPr>
              <a:t>and Loss A/c	</a:t>
            </a:r>
            <a:r>
              <a:rPr lang="en-US" sz="2400" dirty="0" smtClean="0">
                <a:latin typeface="Calibri" pitchFamily="34" charset="0"/>
                <a:cs typeface="Calibri" pitchFamily="34" charset="0"/>
              </a:rPr>
              <a:t>	Dr</a:t>
            </a:r>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Interest A/c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Depreciation </a:t>
            </a:r>
            <a:r>
              <a:rPr lang="en-US" sz="2400" dirty="0" smtClean="0">
                <a:latin typeface="Calibri" pitchFamily="34" charset="0"/>
                <a:cs typeface="Calibri" pitchFamily="34" charset="0"/>
              </a:rPr>
              <a:t>A/c</a:t>
            </a: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amounts of interest and depreciation </a:t>
            </a:r>
            <a:r>
              <a:rPr lang="en-US" sz="2000" dirty="0" smtClean="0">
                <a:latin typeface="Calibri" pitchFamily="34" charset="0"/>
                <a:cs typeface="Calibri" pitchFamily="34" charset="0"/>
              </a:rPr>
              <a:t>			transferred </a:t>
            </a:r>
            <a:r>
              <a:rPr lang="en-US" sz="2000" dirty="0" smtClean="0">
                <a:latin typeface="Calibri" pitchFamily="34" charset="0"/>
                <a:cs typeface="Calibri" pitchFamily="34" charset="0"/>
              </a:rPr>
              <a:t>to Profit and Loss A/c</a:t>
            </a:r>
            <a:r>
              <a:rPr lang="en-US" sz="20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Rectangle 3"/>
          <p:cNvSpPr/>
          <p:nvPr/>
        </p:nvSpPr>
        <p:spPr>
          <a:xfrm>
            <a:off x="457200" y="572750"/>
            <a:ext cx="8382000" cy="6001643"/>
          </a:xfrm>
          <a:prstGeom prst="rect">
            <a:avLst/>
          </a:prstGeom>
        </p:spPr>
        <p:txBody>
          <a:bodyPr wrap="square">
            <a:spAutoFit/>
          </a:bodyPr>
          <a:lstStyle/>
          <a:p>
            <a:pPr algn="just"/>
            <a:r>
              <a:rPr lang="en-US" sz="2400" dirty="0" smtClean="0">
                <a:latin typeface="Calibri" pitchFamily="34" charset="0"/>
                <a:cs typeface="Calibri" pitchFamily="34" charset="0"/>
              </a:rPr>
              <a:t>On </a:t>
            </a:r>
            <a:r>
              <a:rPr lang="en-US" sz="2400" dirty="0" smtClean="0">
                <a:latin typeface="Calibri" pitchFamily="34" charset="0"/>
                <a:cs typeface="Calibri" pitchFamily="34" charset="0"/>
              </a:rPr>
              <a:t>the other hand, if the </a:t>
            </a:r>
            <a:r>
              <a:rPr lang="en-US" sz="2400" dirty="0" smtClean="0">
                <a:latin typeface="Calibri" pitchFamily="34" charset="0"/>
                <a:cs typeface="Calibri" pitchFamily="34" charset="0"/>
              </a:rPr>
              <a:t>installments </a:t>
            </a:r>
            <a:r>
              <a:rPr lang="en-US" sz="2400" dirty="0" smtClean="0">
                <a:latin typeface="Calibri" pitchFamily="34" charset="0"/>
                <a:cs typeface="Calibri" pitchFamily="34" charset="0"/>
              </a:rPr>
              <a:t>are paid more frequently such as </a:t>
            </a:r>
            <a:r>
              <a:rPr lang="en-US" sz="2400" b="1" dirty="0" smtClean="0">
                <a:latin typeface="Calibri" pitchFamily="34" charset="0"/>
                <a:cs typeface="Calibri" pitchFamily="34" charset="0"/>
              </a:rPr>
              <a:t>half-yearly, quarterly</a:t>
            </a:r>
            <a:r>
              <a:rPr lang="en-US" sz="2400" dirty="0" smtClean="0">
                <a:latin typeface="Calibri" pitchFamily="34" charset="0"/>
                <a:cs typeface="Calibri" pitchFamily="34" charset="0"/>
              </a:rPr>
              <a:t>, </a:t>
            </a:r>
            <a:r>
              <a:rPr lang="en-US" sz="2400" i="1" dirty="0" smtClean="0">
                <a:latin typeface="Calibri" pitchFamily="34" charset="0"/>
                <a:cs typeface="Calibri" pitchFamily="34" charset="0"/>
              </a:rPr>
              <a:t>etc., </a:t>
            </a:r>
            <a:r>
              <a:rPr lang="en-US" sz="2400" dirty="0" smtClean="0">
                <a:latin typeface="Calibri" pitchFamily="34" charset="0"/>
                <a:cs typeface="Calibri" pitchFamily="34" charset="0"/>
              </a:rPr>
              <a:t>then, the following two entries (for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interest amount due and for payment of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amount) are passed at the end of each of the </a:t>
            </a:r>
            <a:r>
              <a:rPr lang="en-US" sz="2400" dirty="0" smtClean="0">
                <a:latin typeface="Calibri" pitchFamily="34" charset="0"/>
                <a:cs typeface="Calibri" pitchFamily="34" charset="0"/>
              </a:rPr>
              <a:t>installments </a:t>
            </a:r>
            <a:r>
              <a:rPr lang="en-US" sz="2400" dirty="0" smtClean="0">
                <a:latin typeface="Calibri" pitchFamily="34" charset="0"/>
                <a:cs typeface="Calibri" pitchFamily="34" charset="0"/>
              </a:rPr>
              <a:t>(except the last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for the accounting year).</a:t>
            </a:r>
          </a:p>
          <a:p>
            <a:pPr lvl="0" algn="just">
              <a:lnSpc>
                <a:spcPct val="50000"/>
              </a:lnSpc>
            </a:pPr>
            <a:endParaRPr lang="en-US" sz="24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(7) For </a:t>
            </a:r>
            <a:r>
              <a:rPr lang="en-US" sz="2400" dirty="0" smtClean="0">
                <a:latin typeface="Calibri" pitchFamily="34" charset="0"/>
                <a:cs typeface="Calibri" pitchFamily="34" charset="0"/>
              </a:rPr>
              <a:t>recording the amount of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interest due to the hire vendor, the following entry is passed.</a:t>
            </a:r>
          </a:p>
          <a:p>
            <a:pPr algn="just"/>
            <a:r>
              <a:rPr lang="en-US" sz="2400" dirty="0" smtClean="0">
                <a:latin typeface="Calibri" pitchFamily="34" charset="0"/>
                <a:cs typeface="Calibri" pitchFamily="34" charset="0"/>
              </a:rPr>
              <a:t>		Interest </a:t>
            </a:r>
            <a:r>
              <a:rPr lang="en-US" sz="2400" dirty="0" smtClean="0">
                <a:latin typeface="Calibri" pitchFamily="34" charset="0"/>
                <a:cs typeface="Calibri" pitchFamily="34" charset="0"/>
              </a:rPr>
              <a:t>A/c	</a:t>
            </a:r>
            <a:r>
              <a:rPr lang="en-US" sz="2400" dirty="0" smtClean="0">
                <a:latin typeface="Calibri" pitchFamily="34" charset="0"/>
                <a:cs typeface="Calibri" pitchFamily="34" charset="0"/>
              </a:rPr>
              <a:t>		Dr</a:t>
            </a:r>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Hire Seller’s A/c	</a:t>
            </a: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 of </a:t>
            </a:r>
            <a:r>
              <a:rPr lang="en-US" sz="2000" dirty="0" smtClean="0">
                <a:latin typeface="Calibri" pitchFamily="34" charset="0"/>
                <a:cs typeface="Calibri" pitchFamily="34" charset="0"/>
              </a:rPr>
              <a:t>installment </a:t>
            </a:r>
            <a:r>
              <a:rPr lang="en-US" sz="2000" dirty="0" smtClean="0">
                <a:latin typeface="Calibri" pitchFamily="34" charset="0"/>
                <a:cs typeface="Calibri" pitchFamily="34" charset="0"/>
              </a:rPr>
              <a:t>interest due)</a:t>
            </a:r>
          </a:p>
          <a:p>
            <a:pPr lvl="0" algn="just">
              <a:lnSpc>
                <a:spcPct val="50000"/>
              </a:lnSpc>
            </a:pPr>
            <a:endParaRPr lang="en-US" sz="24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(8) For </a:t>
            </a:r>
            <a:r>
              <a:rPr lang="en-US" sz="2400" dirty="0" smtClean="0">
                <a:latin typeface="Calibri" pitchFamily="34" charset="0"/>
                <a:cs typeface="Calibri" pitchFamily="34" charset="0"/>
              </a:rPr>
              <a:t>recording the payment of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amount to the hire vendor, the following entry is passed.</a:t>
            </a:r>
          </a:p>
          <a:p>
            <a:pPr algn="just"/>
            <a:r>
              <a:rPr lang="en-US" sz="2400" dirty="0" smtClean="0">
                <a:latin typeface="Calibri" pitchFamily="34" charset="0"/>
                <a:cs typeface="Calibri" pitchFamily="34" charset="0"/>
              </a:rPr>
              <a:t>		Hire </a:t>
            </a:r>
            <a:r>
              <a:rPr lang="en-US" sz="2400" dirty="0" smtClean="0">
                <a:latin typeface="Calibri" pitchFamily="34" charset="0"/>
                <a:cs typeface="Calibri" pitchFamily="34" charset="0"/>
              </a:rPr>
              <a:t>Seller’s A/c	</a:t>
            </a:r>
            <a:r>
              <a:rPr lang="en-US" sz="2400" dirty="0" smtClean="0">
                <a:latin typeface="Calibri" pitchFamily="34" charset="0"/>
                <a:cs typeface="Calibri" pitchFamily="34" charset="0"/>
              </a:rPr>
              <a:t>	Dr</a:t>
            </a:r>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Bank/Cash A/c	</a:t>
            </a: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 of </a:t>
            </a:r>
            <a:r>
              <a:rPr lang="en-US" sz="2000" dirty="0" smtClean="0">
                <a:latin typeface="Calibri" pitchFamily="34" charset="0"/>
                <a:cs typeface="Calibri" pitchFamily="34" charset="0"/>
              </a:rPr>
              <a:t>installment </a:t>
            </a:r>
            <a:r>
              <a:rPr lang="en-US" sz="2000" dirty="0" smtClean="0">
                <a:latin typeface="Calibri" pitchFamily="34" charset="0"/>
                <a:cs typeface="Calibri" pitchFamily="34" charset="0"/>
              </a:rPr>
              <a:t>paid</a:t>
            </a:r>
            <a:r>
              <a:rPr lang="en-US" sz="20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4" name="Rectangle 3"/>
          <p:cNvSpPr/>
          <p:nvPr/>
        </p:nvSpPr>
        <p:spPr>
          <a:xfrm>
            <a:off x="457200" y="572750"/>
            <a:ext cx="8382000" cy="5693866"/>
          </a:xfrm>
          <a:prstGeom prst="rect">
            <a:avLst/>
          </a:prstGeom>
        </p:spPr>
        <p:txBody>
          <a:bodyPr wrap="square">
            <a:spAutoFit/>
          </a:bodyPr>
          <a:lstStyle/>
          <a:p>
            <a:pPr algn="just"/>
            <a:r>
              <a:rPr lang="en-US" sz="2400" dirty="0" smtClean="0">
                <a:latin typeface="Calibri" pitchFamily="34" charset="0"/>
                <a:cs typeface="Calibri" pitchFamily="34" charset="0"/>
              </a:rPr>
              <a:t>Besides</a:t>
            </a:r>
            <a:r>
              <a:rPr lang="en-US" sz="2400" dirty="0" smtClean="0">
                <a:latin typeface="Calibri" pitchFamily="34" charset="0"/>
                <a:cs typeface="Calibri" pitchFamily="34" charset="0"/>
              </a:rPr>
              <a:t>, at the end of the last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for the accounting year, all the four entries (as required for annual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are passed as reproduced below.</a:t>
            </a:r>
          </a:p>
          <a:p>
            <a:pPr lvl="0" algn="just">
              <a:lnSpc>
                <a:spcPct val="50000"/>
              </a:lnSpc>
            </a:pPr>
            <a:endParaRPr lang="en-US" sz="24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(9) For </a:t>
            </a:r>
            <a:r>
              <a:rPr lang="en-US" sz="2400" dirty="0" smtClean="0">
                <a:latin typeface="Calibri" pitchFamily="34" charset="0"/>
                <a:cs typeface="Calibri" pitchFamily="34" charset="0"/>
              </a:rPr>
              <a:t>recording the amount of last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interest due (for the accounting year) to the hire vendor, the following entry is passed.</a:t>
            </a:r>
          </a:p>
          <a:p>
            <a:pPr algn="just"/>
            <a:r>
              <a:rPr lang="en-US" sz="2400" dirty="0" smtClean="0">
                <a:latin typeface="Calibri" pitchFamily="34" charset="0"/>
                <a:cs typeface="Calibri" pitchFamily="34" charset="0"/>
              </a:rPr>
              <a:t>		Interest </a:t>
            </a:r>
            <a:r>
              <a:rPr lang="en-US" sz="2400" dirty="0" smtClean="0">
                <a:latin typeface="Calibri" pitchFamily="34" charset="0"/>
                <a:cs typeface="Calibri" pitchFamily="34" charset="0"/>
              </a:rPr>
              <a:t>A/c	</a:t>
            </a:r>
            <a:r>
              <a:rPr lang="en-US" sz="2400" dirty="0" smtClean="0">
                <a:latin typeface="Calibri" pitchFamily="34" charset="0"/>
                <a:cs typeface="Calibri" pitchFamily="34" charset="0"/>
              </a:rPr>
              <a:t>		Dr.</a:t>
            </a: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Hire Seller’s A/c	</a:t>
            </a:r>
          </a:p>
          <a:p>
            <a:pPr algn="just"/>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Being the amount of </a:t>
            </a:r>
            <a:r>
              <a:rPr lang="en-US" sz="2000" dirty="0" smtClean="0">
                <a:latin typeface="Calibri" pitchFamily="34" charset="0"/>
                <a:cs typeface="Calibri" pitchFamily="34" charset="0"/>
              </a:rPr>
              <a:t>installment </a:t>
            </a:r>
            <a:r>
              <a:rPr lang="en-US" sz="2000" dirty="0" smtClean="0">
                <a:latin typeface="Calibri" pitchFamily="34" charset="0"/>
                <a:cs typeface="Calibri" pitchFamily="34" charset="0"/>
              </a:rPr>
              <a:t>interest due</a:t>
            </a:r>
            <a:r>
              <a:rPr lang="en-US" sz="2000" dirty="0" smtClean="0">
                <a:latin typeface="Calibri" pitchFamily="34" charset="0"/>
                <a:cs typeface="Calibri" pitchFamily="34" charset="0"/>
              </a:rPr>
              <a:t>)</a:t>
            </a:r>
          </a:p>
          <a:p>
            <a:pPr algn="just"/>
            <a:endParaRPr lang="en-US" sz="20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(10) For </a:t>
            </a:r>
            <a:r>
              <a:rPr lang="en-US" sz="2400" dirty="0" smtClean="0">
                <a:latin typeface="Calibri" pitchFamily="34" charset="0"/>
                <a:cs typeface="Calibri" pitchFamily="34" charset="0"/>
              </a:rPr>
              <a:t>recording the payment of last </a:t>
            </a:r>
            <a:r>
              <a:rPr lang="en-US" sz="2400" dirty="0" smtClean="0">
                <a:latin typeface="Calibri" pitchFamily="34" charset="0"/>
                <a:cs typeface="Calibri" pitchFamily="34" charset="0"/>
              </a:rPr>
              <a:t>installment </a:t>
            </a:r>
            <a:r>
              <a:rPr lang="en-US" sz="2400" dirty="0" smtClean="0">
                <a:latin typeface="Calibri" pitchFamily="34" charset="0"/>
                <a:cs typeface="Calibri" pitchFamily="34" charset="0"/>
              </a:rPr>
              <a:t>amount (for the accounting year) to the hire vendor, the following entry is passed.</a:t>
            </a:r>
          </a:p>
          <a:p>
            <a:pPr algn="just"/>
            <a:r>
              <a:rPr lang="en-US" sz="2400" dirty="0" smtClean="0">
                <a:latin typeface="Calibri" pitchFamily="34" charset="0"/>
                <a:cs typeface="Calibri" pitchFamily="34" charset="0"/>
              </a:rPr>
              <a:t>		Hire </a:t>
            </a:r>
            <a:r>
              <a:rPr lang="en-US" sz="2400" dirty="0" smtClean="0">
                <a:latin typeface="Calibri" pitchFamily="34" charset="0"/>
                <a:cs typeface="Calibri" pitchFamily="34" charset="0"/>
              </a:rPr>
              <a:t>Seller’s A/c	Dr.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Bank/Cash A/c	</a:t>
            </a: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 of </a:t>
            </a:r>
            <a:r>
              <a:rPr lang="en-US" sz="2000" dirty="0" smtClean="0">
                <a:latin typeface="Calibri" pitchFamily="34" charset="0"/>
                <a:cs typeface="Calibri" pitchFamily="34" charset="0"/>
              </a:rPr>
              <a:t>installment </a:t>
            </a:r>
            <a:r>
              <a:rPr lang="en-US" sz="2000" dirty="0" smtClean="0">
                <a:latin typeface="Calibri" pitchFamily="34" charset="0"/>
                <a:cs typeface="Calibri" pitchFamily="34" charset="0"/>
              </a:rPr>
              <a:t>paid</a:t>
            </a:r>
            <a:r>
              <a:rPr lang="en-US" sz="20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4" name="Rectangle 3"/>
          <p:cNvSpPr/>
          <p:nvPr/>
        </p:nvSpPr>
        <p:spPr>
          <a:xfrm>
            <a:off x="457200" y="572750"/>
            <a:ext cx="8382000" cy="5632311"/>
          </a:xfrm>
          <a:prstGeom prst="rect">
            <a:avLst/>
          </a:prstGeom>
        </p:spPr>
        <p:txBody>
          <a:bodyPr wrap="square">
            <a:spAutoFit/>
          </a:bodyPr>
          <a:lstStyle/>
          <a:p>
            <a:pPr lvl="0" algn="just"/>
            <a:r>
              <a:rPr lang="en-US" sz="2400" dirty="0" smtClean="0">
                <a:latin typeface="Calibri" pitchFamily="34" charset="0"/>
                <a:cs typeface="Calibri" pitchFamily="34" charset="0"/>
              </a:rPr>
              <a:t>(11) For </a:t>
            </a:r>
            <a:r>
              <a:rPr lang="en-US" sz="2400" dirty="0" smtClean="0">
                <a:latin typeface="Calibri" pitchFamily="34" charset="0"/>
                <a:cs typeface="Calibri" pitchFamily="34" charset="0"/>
              </a:rPr>
              <a:t>recording the depreciation on the asset for the whole accounting year, the following entry is passed at the end of the year.</a:t>
            </a:r>
          </a:p>
          <a:p>
            <a:pPr algn="just"/>
            <a:r>
              <a:rPr lang="en-US" sz="2400" dirty="0" smtClean="0">
                <a:latin typeface="Calibri" pitchFamily="34" charset="0"/>
                <a:cs typeface="Calibri" pitchFamily="34" charset="0"/>
              </a:rPr>
              <a:t>		Depreciation </a:t>
            </a:r>
            <a:r>
              <a:rPr lang="en-US" sz="2400" dirty="0" smtClean="0">
                <a:latin typeface="Calibri" pitchFamily="34" charset="0"/>
                <a:cs typeface="Calibri" pitchFamily="34" charset="0"/>
              </a:rPr>
              <a:t>A/c	Dr</a:t>
            </a:r>
            <a:r>
              <a:rPr lang="en-US" sz="2400" dirty="0" smtClean="0">
                <a:latin typeface="Calibri" pitchFamily="34" charset="0"/>
                <a:cs typeface="Calibri" pitchFamily="34" charset="0"/>
              </a:rPr>
              <a:t>.</a:t>
            </a: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Asset A/c	</a:t>
            </a: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 of depreciation charge)</a:t>
            </a:r>
          </a:p>
          <a:p>
            <a:pPr lvl="0" algn="just"/>
            <a:endParaRPr lang="en-US" sz="2400" dirty="0" smtClean="0">
              <a:latin typeface="Calibri" pitchFamily="34" charset="0"/>
              <a:cs typeface="Calibri" pitchFamily="34" charset="0"/>
            </a:endParaRPr>
          </a:p>
          <a:p>
            <a:pPr lvl="0" algn="just"/>
            <a:r>
              <a:rPr lang="en-US" sz="2400" dirty="0" smtClean="0">
                <a:latin typeface="Calibri" pitchFamily="34" charset="0"/>
                <a:cs typeface="Calibri" pitchFamily="34" charset="0"/>
              </a:rPr>
              <a:t>(12) For </a:t>
            </a:r>
            <a:r>
              <a:rPr lang="en-US" sz="2400" dirty="0" smtClean="0">
                <a:latin typeface="Calibri" pitchFamily="34" charset="0"/>
                <a:cs typeface="Calibri" pitchFamily="34" charset="0"/>
              </a:rPr>
              <a:t>transferring the amounts of interest and depreciation (for the entire accounting year) to the Profit and Loss A/c, the following entry is passed at the end of the year.</a:t>
            </a:r>
          </a:p>
          <a:p>
            <a:pPr algn="just"/>
            <a:r>
              <a:rPr lang="en-US" sz="2400" dirty="0" smtClean="0">
                <a:latin typeface="Calibri" pitchFamily="34" charset="0"/>
                <a:cs typeface="Calibri" pitchFamily="34" charset="0"/>
              </a:rPr>
              <a:t>		Profit </a:t>
            </a:r>
            <a:r>
              <a:rPr lang="en-US" sz="2400" dirty="0" smtClean="0">
                <a:latin typeface="Calibri" pitchFamily="34" charset="0"/>
                <a:cs typeface="Calibri" pitchFamily="34" charset="0"/>
              </a:rPr>
              <a:t>and Loss A/c	Dr.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Interest A/c	</a:t>
            </a:r>
          </a:p>
          <a:p>
            <a:pPr algn="just"/>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Depreciation A/c	</a:t>
            </a:r>
          </a:p>
          <a:p>
            <a:pPr algn="just"/>
            <a:r>
              <a:rPr lang="en-US" sz="2400" dirty="0" smtClean="0">
                <a:latin typeface="Calibri" pitchFamily="34" charset="0"/>
                <a:cs typeface="Calibri" pitchFamily="34" charset="0"/>
              </a:rPr>
              <a:t>		</a:t>
            </a:r>
            <a:r>
              <a:rPr lang="en-US" sz="2000" dirty="0" smtClean="0">
                <a:latin typeface="Calibri" pitchFamily="34" charset="0"/>
                <a:cs typeface="Calibri" pitchFamily="34" charset="0"/>
              </a:rPr>
              <a:t>(</a:t>
            </a:r>
            <a:r>
              <a:rPr lang="en-US" sz="2000" dirty="0" smtClean="0">
                <a:latin typeface="Calibri" pitchFamily="34" charset="0"/>
                <a:cs typeface="Calibri" pitchFamily="34" charset="0"/>
              </a:rPr>
              <a:t>Being the amounts of interest and depreciation </a:t>
            </a:r>
            <a:r>
              <a:rPr lang="en-US" sz="2000" dirty="0" smtClean="0">
                <a:latin typeface="Calibri" pitchFamily="34" charset="0"/>
                <a:cs typeface="Calibri" pitchFamily="34" charset="0"/>
              </a:rPr>
              <a:t>			transferred </a:t>
            </a:r>
            <a:r>
              <a:rPr lang="en-US" sz="2000" dirty="0" smtClean="0">
                <a:latin typeface="Calibri" pitchFamily="34" charset="0"/>
                <a:cs typeface="Calibri" pitchFamily="34" charset="0"/>
              </a:rPr>
              <a:t>to Profit and Loss A/c)</a:t>
            </a:r>
            <a:endParaRPr lang="en-US" sz="2000" dirty="0">
              <a:latin typeface="Calibri" pitchFamily="34" charset="0"/>
              <a:cs typeface="Calibri" pitchFamily="34" charset="0"/>
            </a:endParaRP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4514</TotalTime>
  <Words>596</Words>
  <Application>Microsoft Office PowerPoint</Application>
  <PresentationFormat>On-screen Show (4:3)</PresentationFormat>
  <Paragraphs>97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Origin</vt:lpstr>
      <vt:lpstr>WELCOME Class: B.Com – Part-1  Subject: Financial Accounting Topic: Hire Purchase System - Accounting Entries in the Books of Hire Purchaser And Hire Seller – Part - B </vt:lpstr>
      <vt:lpstr>Slide 2</vt:lpstr>
      <vt:lpstr>Slide 3</vt:lpstr>
      <vt:lpstr>Slide 4</vt:lpstr>
      <vt:lpstr>Slide 5</vt:lpstr>
      <vt:lpstr>Slide 6</vt:lpstr>
      <vt:lpstr>Slide 7</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425</cp:revision>
  <dcterms:created xsi:type="dcterms:W3CDTF">2011-08-23T10:02:56Z</dcterms:created>
  <dcterms:modified xsi:type="dcterms:W3CDTF">2020-05-05T06:55:22Z</dcterms:modified>
</cp:coreProperties>
</file>